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364" r:id="rId2"/>
    <p:sldId id="365" r:id="rId3"/>
    <p:sldId id="371" r:id="rId4"/>
    <p:sldId id="393" r:id="rId5"/>
    <p:sldId id="368" r:id="rId6"/>
    <p:sldId id="373" r:id="rId7"/>
    <p:sldId id="374" r:id="rId8"/>
    <p:sldId id="375" r:id="rId9"/>
    <p:sldId id="394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69" r:id="rId28"/>
    <p:sldId id="370" r:id="rId29"/>
    <p:sldId id="372" r:id="rId30"/>
    <p:sldId id="367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ITCOfficinaSerif LT Book" panose="02000806050000020004" pitchFamily="2" charset="0"/>
      <p:bold r:id="rId41"/>
    </p:embeddedFont>
    <p:embeddedFont>
      <p:font typeface="Proxima Nova Rg" panose="02000506030000020004" pitchFamily="50" charset="0"/>
      <p:regular r:id="rId42"/>
      <p:bold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99"/>
    <a:srgbClr val="FF99FF"/>
    <a:srgbClr val="9DD845"/>
    <a:srgbClr val="EA008A"/>
    <a:srgbClr val="FF66FF"/>
    <a:srgbClr val="00ADEF"/>
    <a:srgbClr val="0066FF"/>
    <a:srgbClr val="2A73EA"/>
    <a:srgbClr val="18C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400" autoAdjust="0"/>
  </p:normalViewPr>
  <p:slideViewPr>
    <p:cSldViewPr snapToGrid="0">
      <p:cViewPr varScale="1">
        <p:scale>
          <a:sx n="109" d="100"/>
          <a:sy n="109" d="100"/>
        </p:scale>
        <p:origin x="53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0900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931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63083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63083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09601" y="1600201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197601" y="1600201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1" y="1535112"/>
            <a:ext cx="5386916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09601" y="2174875"/>
            <a:ext cx="5386916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6193367" y="1535112"/>
            <a:ext cx="538903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032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1" y="273051"/>
            <a:ext cx="4011084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800"/>
            <a:ext cx="5851525" cy="802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929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4353" y="2939144"/>
            <a:ext cx="7431575" cy="2844216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261605831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3486" cy="67843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6" y="324700"/>
            <a:ext cx="1370513" cy="80535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8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7450" y="2447418"/>
            <a:ext cx="8293891" cy="1760516"/>
          </a:xfrm>
        </p:spPr>
        <p:txBody>
          <a:bodyPr>
            <a:normAutofit fontScale="90000"/>
          </a:bodyPr>
          <a:lstStyle/>
          <a:p>
            <a:r>
              <a:rPr lang="es-NI" sz="5300" b="1" dirty="0">
                <a:solidFill>
                  <a:srgbClr val="000099"/>
                </a:solidFill>
                <a:latin typeface="Courier New"/>
                <a:cs typeface="Courier New"/>
              </a:rPr>
              <a:t>SISTECURCAP</a:t>
            </a:r>
            <a:br>
              <a:rPr lang="es-NI" sz="3600" b="1" dirty="0">
                <a:solidFill>
                  <a:srgbClr val="FFFFFF"/>
                </a:solidFill>
                <a:latin typeface="Courier New"/>
                <a:cs typeface="Courier New"/>
              </a:rPr>
            </a:br>
            <a:r>
              <a:rPr lang="es-NI" sz="3600" b="1" dirty="0">
                <a:solidFill>
                  <a:schemeClr val="accent6">
                    <a:lumMod val="75000"/>
                  </a:schemeClr>
                </a:solidFill>
                <a:latin typeface="Courier New"/>
                <a:cs typeface="Courier New"/>
              </a:rPr>
              <a:t>Sistema de Registro de Cursos de Capacitación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045992" y="6058725"/>
            <a:ext cx="4705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solidFill>
                  <a:schemeClr val="bg1"/>
                </a:solidFill>
              </a:rPr>
              <a:t>Managua,  22 de Noviembre 2025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65A4FB8-A755-4FDF-88D0-86E7F54FD6BB}"/>
              </a:ext>
            </a:extLst>
          </p:cNvPr>
          <p:cNvSpPr txBox="1">
            <a:spLocks/>
          </p:cNvSpPr>
          <p:nvPr/>
        </p:nvSpPr>
        <p:spPr>
          <a:xfrm>
            <a:off x="993531" y="4510454"/>
            <a:ext cx="8405445" cy="1185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s-NI" sz="3600" b="1" dirty="0">
                <a:solidFill>
                  <a:srgbClr val="FFFFFF"/>
                </a:solidFill>
                <a:latin typeface="Courier New"/>
                <a:cs typeface="Courier New"/>
              </a:rPr>
              <a:t>Integrantes.</a:t>
            </a:r>
          </a:p>
          <a:p>
            <a:r>
              <a:rPr lang="es-NI" sz="3600" b="1" dirty="0" err="1">
                <a:solidFill>
                  <a:srgbClr val="FFFFFF"/>
                </a:solidFill>
                <a:latin typeface="Courier New"/>
                <a:cs typeface="Courier New"/>
              </a:rPr>
              <a:t>Sidar</a:t>
            </a:r>
            <a:r>
              <a:rPr lang="es-NI" sz="3600" b="1" dirty="0">
                <a:solidFill>
                  <a:srgbClr val="FFFFFF"/>
                </a:solidFill>
                <a:latin typeface="Courier New"/>
                <a:cs typeface="Courier New"/>
              </a:rPr>
              <a:t> Fernando Rivas Berrios </a:t>
            </a:r>
          </a:p>
        </p:txBody>
      </p:sp>
    </p:spTree>
    <p:extLst>
      <p:ext uri="{BB962C8B-B14F-4D97-AF65-F5344CB8AC3E}">
        <p14:creationId xmlns:p14="http://schemas.microsoft.com/office/powerpoint/2010/main" val="424920439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A2E6160-49CD-420F-B9CF-3F74092FD9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9142" y="256759"/>
            <a:ext cx="3316581" cy="22754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D6BBB83-C67E-4BFC-B13F-3C3DA57736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98123" y="256759"/>
            <a:ext cx="6529754" cy="5317564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B3B9A9D-2213-443F-955F-E3AB48B8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760" y="3120604"/>
            <a:ext cx="3402624" cy="912325"/>
          </a:xfrm>
        </p:spPr>
        <p:txBody>
          <a:bodyPr/>
          <a:lstStyle/>
          <a:p>
            <a:r>
              <a:rPr lang="es-ES" sz="4000" b="1" kern="0" dirty="0">
                <a:effectLst/>
                <a:latin typeface="+mn-lt"/>
                <a:ea typeface="Times New Roman" panose="02020603050405020304" pitchFamily="18" charset="0"/>
              </a:rPr>
              <a:t>Formularios:</a:t>
            </a:r>
            <a:endParaRPr lang="es-NI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530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8CDCD60-042B-4A93-9C63-C38F7AEFA6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70" y="396972"/>
            <a:ext cx="4767092" cy="171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E507F14-9145-4B0E-95CF-1F5FC0FACEF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t="30887"/>
          <a:stretch/>
        </p:blipFill>
        <p:spPr bwMode="auto">
          <a:xfrm>
            <a:off x="2020570" y="2422159"/>
            <a:ext cx="5553124" cy="11456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A1943D-D366-4D29-A371-B75569D1CD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70" y="3863022"/>
            <a:ext cx="7879568" cy="2168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04000B6-8A91-4063-BBDA-8C1B455AE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795" y="370314"/>
            <a:ext cx="4246685" cy="912325"/>
          </a:xfrm>
        </p:spPr>
        <p:txBody>
          <a:bodyPr/>
          <a:lstStyle/>
          <a:p>
            <a:r>
              <a:rPr lang="es-ES" sz="4000" b="1" dirty="0">
                <a:latin typeface="+mn-lt"/>
                <a:ea typeface="Times New Roman" panose="02020603050405020304" pitchFamily="18" charset="0"/>
              </a:rPr>
              <a:t>Barra de Menú</a:t>
            </a:r>
            <a:r>
              <a:rPr lang="es-ES" sz="4000" b="1" kern="0" dirty="0">
                <a:effectLst/>
                <a:latin typeface="+mn-lt"/>
                <a:ea typeface="Times New Roman" panose="02020603050405020304" pitchFamily="18" charset="0"/>
              </a:rPr>
              <a:t>:</a:t>
            </a:r>
            <a:endParaRPr lang="es-NI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644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DD50FC4-3BDE-4BFA-A615-A264F1C591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40" y="409208"/>
            <a:ext cx="7562313" cy="163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D654DE3-5077-4B28-B944-DB418E22D3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20240" y="2729962"/>
            <a:ext cx="8177775" cy="123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6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352D39D-BE3C-4609-9E7D-79FB6AFDBE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9800" y="476395"/>
            <a:ext cx="9668608" cy="61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38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49634F-2644-4A46-800B-EFAC268EF4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64653" y="452389"/>
            <a:ext cx="9130177" cy="36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63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93AE1EA-64D9-4231-8CCA-2BA8FB70AB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9799" y="386202"/>
            <a:ext cx="9756531" cy="57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7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D8FB97F-4011-4779-A44F-63A6B829A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5499" y="413457"/>
            <a:ext cx="9756531" cy="619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CE7AE13-7CD6-4BCA-9D29-E08D7EEF34C6}"/>
              </a:ext>
            </a:extLst>
          </p:cNvPr>
          <p:cNvPicPr/>
          <p:nvPr/>
        </p:nvPicPr>
        <p:blipFill rotWithShape="1">
          <a:blip r:embed="rId2"/>
          <a:srcRect t="1410"/>
          <a:stretch/>
        </p:blipFill>
        <p:spPr bwMode="auto">
          <a:xfrm>
            <a:off x="2385646" y="675811"/>
            <a:ext cx="9211408" cy="4080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093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38D0441-D6EF-4F8B-BDA7-6E19DA7E6A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50477" y="302577"/>
            <a:ext cx="9158654" cy="60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74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1556A85-3292-4A49-8025-163DAAF6D2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62554" y="484798"/>
            <a:ext cx="9448800" cy="42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7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734D4313-4C5F-44D4-BEDD-8342F2D4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765" y="256860"/>
            <a:ext cx="9269351" cy="894933"/>
          </a:xfrm>
        </p:spPr>
        <p:txBody>
          <a:bodyPr/>
          <a:lstStyle/>
          <a:p>
            <a:r>
              <a:rPr lang="es-ES" sz="4000" b="1" dirty="0">
                <a:latin typeface="+mj-lt"/>
                <a:cs typeface="Times New Roman" panose="02020603050405020304" pitchFamily="18" charset="0"/>
              </a:rPr>
              <a:t>Introducción</a:t>
            </a:r>
            <a:endParaRPr lang="es-NI" sz="4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4C5E8A-1B53-4656-A781-9D475D7035B0}"/>
              </a:ext>
            </a:extLst>
          </p:cNvPr>
          <p:cNvSpPr txBox="1"/>
          <p:nvPr/>
        </p:nvSpPr>
        <p:spPr>
          <a:xfrm>
            <a:off x="2107955" y="1182231"/>
            <a:ext cx="9752867" cy="4658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latin typeface="Proxima Nova Rg" panose="02000506030000020004" pitchFamily="50" charset="0"/>
              </a:rPr>
              <a:t>El desarrollo de sistemas informáticos integrados se ha convertido en una competencia esencial dentro del campo de la tecnología y la gestión de información. En este contexto, el presente proyecto consiste en la creación de una aplicación desarrollada en Python que interactúa con una base de datos relacional diseñada en MySQL </a:t>
            </a:r>
            <a:r>
              <a:rPr lang="es-MX" sz="2000" dirty="0" err="1">
                <a:latin typeface="Proxima Nova Rg" panose="02000506030000020004" pitchFamily="50" charset="0"/>
              </a:rPr>
              <a:t>WorkBench</a:t>
            </a:r>
            <a:r>
              <a:rPr lang="es-MX" sz="2000" dirty="0">
                <a:latin typeface="Proxima Nova Rg" panose="02000506030000020004" pitchFamily="50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s-MX" sz="2000" dirty="0">
              <a:latin typeface="Proxima Nova Rg" panose="02000506030000020004" pitchFamily="50" charset="0"/>
            </a:endParaRPr>
          </a:p>
          <a:p>
            <a:pPr algn="just">
              <a:lnSpc>
                <a:spcPct val="150000"/>
              </a:lnSpc>
            </a:pPr>
            <a:r>
              <a:rPr lang="es-MX" sz="2000" dirty="0">
                <a:latin typeface="Proxima Nova Rg" panose="02000506030000020004" pitchFamily="50" charset="0"/>
              </a:rPr>
              <a:t>La base de datos está conformada por diversas tablas fundamentales, como: roles, usuarios, matrículas, estudiantes, cursos, unidades de cursos, calificaciones por unidad y graduación, que permiten gestionar de manera eficiente los procesos administrativos y académicos relacionados con la formación estudiantil.</a:t>
            </a:r>
            <a:endParaRPr lang="es-NI" sz="20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81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97E166-8EFD-431F-A52C-42BA0E6247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1704" y="560827"/>
            <a:ext cx="8908488" cy="54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36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3E85B13-2A0D-4DB6-8BC3-9D9E0921E1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68758" y="511736"/>
            <a:ext cx="8908488" cy="577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0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48DFD58-E260-4ADF-AC03-8A24189A66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36165" y="617977"/>
            <a:ext cx="8955381" cy="42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1A94532-552E-48AF-A0AB-BFEE656358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6050" y="537015"/>
            <a:ext cx="9291004" cy="40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DCDCA1D-4449-41A1-8A05-8853A44E43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8625" y="534816"/>
            <a:ext cx="9353598" cy="44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12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3B3E369-1D12-4F32-9344-D387EAC5C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3927" y="554598"/>
            <a:ext cx="9057958" cy="40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69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492191-8191-4592-8E06-BB669138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23" y="88765"/>
            <a:ext cx="8950570" cy="66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19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SISTECURCAP">
            <a:hlinkClick r:id="" action="ppaction://media"/>
            <a:extLst>
              <a:ext uri="{FF2B5EF4-FFF2-40B4-BE49-F238E27FC236}">
                <a16:creationId xmlns:a16="http://schemas.microsoft.com/office/drawing/2014/main" id="{78C2D160-406D-4D82-A9AB-A1E702B968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2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E87CA-BFE0-460A-BD0E-D0875CD9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Conclusiones:</a:t>
            </a:r>
            <a:endParaRPr lang="es-NI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B49302-BD85-45EC-9511-6713F90BB33E}"/>
              </a:ext>
            </a:extLst>
          </p:cNvPr>
          <p:cNvSpPr txBox="1"/>
          <p:nvPr/>
        </p:nvSpPr>
        <p:spPr>
          <a:xfrm>
            <a:off x="2134332" y="1561020"/>
            <a:ext cx="9735283" cy="3735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NI" sz="2000" dirty="0">
                <a:effectLst/>
                <a:latin typeface="Proxima Nova Rg" panose="02000506030000020004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creación de este sistema académico en Python con una base de datos en MySQL </a:t>
            </a:r>
            <a:r>
              <a:rPr lang="es-NI" sz="2000" dirty="0" err="1">
                <a:effectLst/>
                <a:latin typeface="Proxima Nova Rg" panose="02000506030000020004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WorkBench</a:t>
            </a:r>
            <a:r>
              <a:rPr lang="es-NI" sz="2000" dirty="0">
                <a:effectLst/>
                <a:latin typeface="Proxima Nova Rg" panose="02000506030000020004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representa un logro significativo tanto en el ámbito técnico como en el formativo. </a:t>
            </a:r>
          </a:p>
          <a:p>
            <a:pPr algn="just">
              <a:lnSpc>
                <a:spcPct val="150000"/>
              </a:lnSpc>
            </a:pPr>
            <a:endParaRPr lang="es-NI" sz="2000" dirty="0">
              <a:latin typeface="Proxima Nova Rg" panose="02000506030000020004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NI" sz="2000" dirty="0">
                <a:effectLst/>
                <a:latin typeface="Proxima Nova Rg" panose="02000506030000020004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 desarrollo permitió aplicar conocimientos en programación, diseño de bases de datos, interfaces gráficas y manejo de errores. Además, fortaleció la comprensión sobre cómo se construyen sistemas reales que gestionan grandes cantidades de información de manera organizada y eficiente.</a:t>
            </a:r>
            <a:endParaRPr lang="es-NI" sz="1800" dirty="0"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572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902D3-BFB6-4901-A3CA-6A11726F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b="1" kern="0" dirty="0">
                <a:effectLst/>
                <a:latin typeface="+mn-lt"/>
                <a:ea typeface="Times New Roman" panose="02020603050405020304" pitchFamily="18" charset="0"/>
              </a:rPr>
              <a:t>Bibliografía:</a:t>
            </a:r>
            <a:endParaRPr lang="es-NI" sz="4000" dirty="0">
              <a:latin typeface="+mn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576C8D-64B0-436E-A47A-1D852699EF7D}"/>
              </a:ext>
            </a:extLst>
          </p:cNvPr>
          <p:cNvSpPr txBox="1"/>
          <p:nvPr/>
        </p:nvSpPr>
        <p:spPr>
          <a:xfrm>
            <a:off x="2127738" y="1661746"/>
            <a:ext cx="9064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sz="2400" b="1" dirty="0"/>
              <a:t>Bibliografía proporcionada por el docente.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sz="2400" b="1" dirty="0"/>
              <a:t>Chat GPT.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sz="2400" b="1" dirty="0" err="1"/>
              <a:t>DeepSeek</a:t>
            </a:r>
            <a:r>
              <a:rPr lang="es-NI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23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7B98270-37DC-4AE4-AEDD-59A919DE85C0}"/>
              </a:ext>
            </a:extLst>
          </p:cNvPr>
          <p:cNvSpPr txBox="1"/>
          <p:nvPr/>
        </p:nvSpPr>
        <p:spPr>
          <a:xfrm>
            <a:off x="1984863" y="354267"/>
            <a:ext cx="9691321" cy="1794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6370">
              <a:spcBef>
                <a:spcPts val="100"/>
              </a:spcBef>
              <a:spcAft>
                <a:spcPts val="0"/>
              </a:spcAft>
            </a:pPr>
            <a:r>
              <a:rPr lang="es-ES" sz="2000" b="1" kern="0" spc="-10" dirty="0">
                <a:solidFill>
                  <a:srgbClr val="2E5395"/>
                </a:solidFill>
                <a:effectLst/>
                <a:latin typeface="ITCOfficinaSerif LT Book" panose="02000806050000020004" pitchFamily="2" charset="0"/>
                <a:ea typeface="Calibri" panose="020F0502020204030204" pitchFamily="34" charset="0"/>
              </a:rPr>
              <a:t>Objetivo General</a:t>
            </a:r>
            <a:endParaRPr lang="es-NI" sz="2000" b="1" kern="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NI" sz="2000" dirty="0">
                <a:effectLst/>
                <a:latin typeface="Proxima Nova Rg" panose="02000506030000020004" pitchFamily="50" charset="0"/>
                <a:ea typeface="Times New Roman" panose="02020603050405020304" pitchFamily="18" charset="0"/>
              </a:rPr>
              <a:t>Desarrollar un sistema de gestión académica utilizando Python y MySQL </a:t>
            </a:r>
            <a:r>
              <a:rPr lang="es-NI" sz="2000" dirty="0" err="1">
                <a:effectLst/>
                <a:latin typeface="Proxima Nova Rg" panose="02000506030000020004" pitchFamily="50" charset="0"/>
                <a:ea typeface="Times New Roman" panose="02020603050405020304" pitchFamily="18" charset="0"/>
              </a:rPr>
              <a:t>WorkBench</a:t>
            </a:r>
            <a:r>
              <a:rPr lang="es-NI" sz="2000" dirty="0">
                <a:effectLst/>
                <a:latin typeface="Proxima Nova Rg" panose="02000506030000020004" pitchFamily="50" charset="0"/>
                <a:ea typeface="Times New Roman" panose="02020603050405020304" pitchFamily="18" charset="0"/>
              </a:rPr>
              <a:t>, que permita administrar de manera eficiente la información relacionada con usuarios, estudiantes, cursos, matrículas, unidades, calificaciones y procesos de graduación.</a:t>
            </a:r>
            <a:endParaRPr lang="es-NI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A612CD8-54CD-40D3-A9B4-E7BBDC9476B7}"/>
              </a:ext>
            </a:extLst>
          </p:cNvPr>
          <p:cNvSpPr txBox="1"/>
          <p:nvPr/>
        </p:nvSpPr>
        <p:spPr>
          <a:xfrm>
            <a:off x="1984863" y="2323358"/>
            <a:ext cx="969132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6370" algn="just">
              <a:spcBef>
                <a:spcPts val="100"/>
              </a:spcBef>
              <a:spcAft>
                <a:spcPts val="0"/>
              </a:spcAft>
            </a:pPr>
            <a:r>
              <a:rPr lang="es-ES" sz="2000" b="1" kern="0" spc="-10" dirty="0">
                <a:solidFill>
                  <a:srgbClr val="2E5395"/>
                </a:solidFill>
                <a:effectLst/>
                <a:latin typeface="Proxima Nova Rg" panose="02000506030000020004" pitchFamily="50" charset="0"/>
                <a:ea typeface="Calibri" panose="020F0502020204030204" pitchFamily="34" charset="0"/>
              </a:rPr>
              <a:t>Objetivos Específicos</a:t>
            </a:r>
            <a:endParaRPr lang="es-NI" sz="2000" b="1" kern="0" dirty="0">
              <a:effectLst/>
              <a:latin typeface="Proxima Nova Rg" panose="02000506030000020004" pitchFamily="50" charset="0"/>
              <a:ea typeface="Calibri" panose="020F0502020204030204" pitchFamily="34" charset="0"/>
            </a:endParaRP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NI" sz="2000" dirty="0">
                <a:effectLst/>
                <a:latin typeface="Proxima Nova Rg" panose="02000506030000020004" pitchFamily="50" charset="0"/>
                <a:ea typeface="Times New Roman" panose="02020603050405020304" pitchFamily="18" charset="0"/>
              </a:rPr>
              <a:t>Diseñar una base de datos relacional estructurada con las tablas necesarias para el funcionamiento del sistema académico.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NI" sz="2000" dirty="0">
                <a:effectLst/>
                <a:latin typeface="Proxima Nova Rg" panose="02000506030000020004" pitchFamily="50" charset="0"/>
                <a:ea typeface="Times New Roman" panose="02020603050405020304" pitchFamily="18" charset="0"/>
              </a:rPr>
              <a:t>Implementar interfaces gráficas intuitivas en Python que faciliten la interacción del usuario con el sistema.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NI" sz="2000" dirty="0">
                <a:effectLst/>
                <a:latin typeface="Proxima Nova Rg" panose="02000506030000020004" pitchFamily="50" charset="0"/>
                <a:ea typeface="Times New Roman" panose="02020603050405020304" pitchFamily="18" charset="0"/>
              </a:rPr>
              <a:t>Establecer la conexión entre Python y MySQL para ejecutar operaciones CRUD (crear, leer, actualizar y eliminar).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NI" sz="2000" dirty="0">
                <a:effectLst/>
                <a:latin typeface="Proxima Nova Rg" panose="02000506030000020004" pitchFamily="50" charset="0"/>
                <a:ea typeface="Times New Roman" panose="02020603050405020304" pitchFamily="18" charset="0"/>
              </a:rPr>
              <a:t>Automatizar procesos académicos como registro de matrículas, asignación de calificaciones y generación de informes.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NI" sz="2000" dirty="0">
                <a:effectLst/>
                <a:latin typeface="Proxima Nova Rg" panose="02000506030000020004" pitchFamily="50" charset="0"/>
                <a:ea typeface="Times New Roman" panose="02020603050405020304" pitchFamily="18" charset="0"/>
              </a:rPr>
              <a:t>Aplicar buenas prácticas de programación modular y manejo de errores.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NI" sz="2000" dirty="0">
                <a:effectLst/>
                <a:latin typeface="Proxima Nova Rg" panose="02000506030000020004" pitchFamily="50" charset="0"/>
                <a:ea typeface="Times New Roman" panose="02020603050405020304" pitchFamily="18" charset="0"/>
              </a:rPr>
              <a:t>Validar el correcto funcionamiento del sistema mediante pruebas de interacción y gestión de datos.</a:t>
            </a:r>
            <a:endParaRPr lang="es-NI" sz="1600" dirty="0">
              <a:effectLst/>
              <a:latin typeface="Proxima Nova Rg" panose="02000506030000020004" pitchFamily="50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4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7" t="14934" r="24821"/>
          <a:stretch/>
        </p:blipFill>
        <p:spPr>
          <a:xfrm>
            <a:off x="1709057" y="0"/>
            <a:ext cx="10624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74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087E543-F19D-4F1C-94BC-B15EE9C0829F}"/>
              </a:ext>
            </a:extLst>
          </p:cNvPr>
          <p:cNvSpPr txBox="1"/>
          <p:nvPr/>
        </p:nvSpPr>
        <p:spPr>
          <a:xfrm>
            <a:off x="2146787" y="973206"/>
            <a:ext cx="9785839" cy="511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NI" sz="2000" b="1" dirty="0">
                <a:latin typeface="Proxima Nova Rg" panose="02000506030000020004" pitchFamily="50" charset="0"/>
              </a:rPr>
              <a:t>Enfoque Desarrollado: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latin typeface="Proxima Nova Rg" panose="02000506030000020004" pitchFamily="50" charset="0"/>
              </a:rPr>
              <a:t>Para la construcción del sistema se utilizó el Modelo de Desarrollo </a:t>
            </a:r>
            <a:r>
              <a:rPr lang="es-MX" sz="2000" b="1" dirty="0">
                <a:latin typeface="Proxima Nova Rg" panose="02000506030000020004" pitchFamily="50" charset="0"/>
              </a:rPr>
              <a:t>Incremental</a:t>
            </a:r>
            <a:r>
              <a:rPr lang="es-MX" sz="2000" dirty="0">
                <a:latin typeface="Proxima Nova Rg" panose="02000506030000020004" pitchFamily="50" charset="0"/>
              </a:rPr>
              <a:t>, debido a que este enfoque permite crear el sistema por módulos o componentes independientes.</a:t>
            </a:r>
          </a:p>
          <a:p>
            <a:pPr algn="just">
              <a:lnSpc>
                <a:spcPct val="150000"/>
              </a:lnSpc>
            </a:pPr>
            <a:endParaRPr lang="es-MX" sz="2000" dirty="0">
              <a:latin typeface="Proxima Nova Rg" panose="02000506030000020004" pitchFamily="50" charset="0"/>
            </a:endParaRPr>
          </a:p>
          <a:p>
            <a:pPr algn="just">
              <a:lnSpc>
                <a:spcPct val="150000"/>
              </a:lnSpc>
            </a:pPr>
            <a:r>
              <a:rPr lang="es-MX" sz="2000" dirty="0">
                <a:latin typeface="Proxima Nova Rg" panose="02000506030000020004" pitchFamily="50" charset="0"/>
              </a:rPr>
              <a:t>En este proyecto, cada funcionalidad (como el CRUD de usuarios, estudiantes, cursos, matrículas y graduaciones) fue desarrollada, probada e integrada de forma progresiva.</a:t>
            </a:r>
          </a:p>
          <a:p>
            <a:pPr algn="just">
              <a:lnSpc>
                <a:spcPct val="150000"/>
              </a:lnSpc>
            </a:pPr>
            <a:br>
              <a:rPr lang="es-MX" sz="2000" dirty="0">
                <a:latin typeface="Proxima Nova Rg" panose="02000506030000020004" pitchFamily="50" charset="0"/>
              </a:rPr>
            </a:br>
            <a:r>
              <a:rPr lang="es-MX" sz="2000" dirty="0">
                <a:latin typeface="Proxima Nova Rg" panose="02000506030000020004" pitchFamily="50" charset="0"/>
              </a:rPr>
              <a:t>Este modelo facilitó realizar correcciones, agregar mejoras y asegurar que cada módulo funcionara correctamente antes de avanzar al siguiente, permitiendo un desarrollo más flexible y controlado.</a:t>
            </a:r>
            <a:endParaRPr lang="es-NI" sz="2000" dirty="0">
              <a:latin typeface="Proxima Nova Rg" panose="02000506030000020004" pitchFamily="50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BEA1255-D61F-4A27-AE99-470A95BC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476" y="60881"/>
            <a:ext cx="7854462" cy="912325"/>
          </a:xfrm>
        </p:spPr>
        <p:txBody>
          <a:bodyPr/>
          <a:lstStyle/>
          <a:p>
            <a:r>
              <a:rPr lang="es-ES" sz="4000" b="1" kern="0" dirty="0">
                <a:effectLst/>
                <a:latin typeface="+mn-lt"/>
                <a:ea typeface="Times New Roman" panose="02020603050405020304" pitchFamily="18" charset="0"/>
              </a:rPr>
              <a:t>Metodología:</a:t>
            </a:r>
            <a:endParaRPr lang="es-NI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460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D37723E-7F85-4AAE-A758-8CBC7C322418}"/>
              </a:ext>
            </a:extLst>
          </p:cNvPr>
          <p:cNvSpPr txBox="1"/>
          <p:nvPr/>
        </p:nvSpPr>
        <p:spPr>
          <a:xfrm>
            <a:off x="2120411" y="562708"/>
            <a:ext cx="9785839" cy="4196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NI" sz="2000" b="1" dirty="0">
                <a:latin typeface="Proxima Nova Rg" panose="02000506030000020004" pitchFamily="50" charset="0"/>
              </a:rPr>
              <a:t>Técnica de Análisis:</a:t>
            </a:r>
          </a:p>
          <a:p>
            <a:pPr algn="just">
              <a:lnSpc>
                <a:spcPct val="150000"/>
              </a:lnSpc>
            </a:pPr>
            <a:r>
              <a:rPr lang="es-NI" sz="2000" dirty="0">
                <a:latin typeface="Proxima Nova Rg" panose="02000506030000020004" pitchFamily="50" charset="0"/>
              </a:rPr>
              <a:t>Se utilizó la </a:t>
            </a:r>
            <a:r>
              <a:rPr lang="es-NI" sz="2000" b="1" dirty="0">
                <a:latin typeface="Proxima Nova Rg" panose="02000506030000020004" pitchFamily="50" charset="0"/>
              </a:rPr>
              <a:t>entrevista</a:t>
            </a:r>
            <a:r>
              <a:rPr lang="es-NI" sz="2000" dirty="0">
                <a:latin typeface="Proxima Nova Rg" panose="02000506030000020004" pitchFamily="50" charset="0"/>
              </a:rPr>
              <a:t> con la encargada de la oficina de capacitación, para reunir insumos de la información necesaria a almacenar y que genere informes en un momento determinado.</a:t>
            </a:r>
          </a:p>
          <a:p>
            <a:pPr algn="just">
              <a:lnSpc>
                <a:spcPct val="150000"/>
              </a:lnSpc>
            </a:pPr>
            <a:endParaRPr lang="es-NI" sz="2000" dirty="0">
              <a:latin typeface="Proxima Nova Rg" panose="02000506030000020004" pitchFamily="50" charset="0"/>
            </a:endParaRPr>
          </a:p>
          <a:p>
            <a:pPr algn="just">
              <a:lnSpc>
                <a:spcPct val="150000"/>
              </a:lnSpc>
            </a:pPr>
            <a:r>
              <a:rPr lang="es-NI" sz="2000" dirty="0">
                <a:latin typeface="Proxima Nova Rg" panose="02000506030000020004" pitchFamily="50" charset="0"/>
              </a:rPr>
              <a:t>Con la información obtenida se determinó las tablas necesarias que conforman la Base de Datos. Tomando en cuenta las orientaciones del proyecto y la información recopilada, se creo la Base de Datos “</a:t>
            </a:r>
            <a:r>
              <a:rPr lang="es-NI" sz="2000" b="1" dirty="0" err="1">
                <a:latin typeface="Proxima Nova Rg" panose="02000506030000020004" pitchFamily="50" charset="0"/>
              </a:rPr>
              <a:t>sistecurcap</a:t>
            </a:r>
            <a:r>
              <a:rPr lang="es-NI" sz="2000" dirty="0">
                <a:latin typeface="Proxima Nova Rg" panose="02000506030000020004" pitchFamily="50" charset="0"/>
              </a:rPr>
              <a:t>” en </a:t>
            </a:r>
            <a:r>
              <a:rPr lang="es-NI" sz="2000" dirty="0" err="1">
                <a:latin typeface="Proxima Nova Rg" panose="02000506030000020004" pitchFamily="50" charset="0"/>
              </a:rPr>
              <a:t>MySQLWorkBench</a:t>
            </a:r>
            <a:r>
              <a:rPr lang="es-NI" sz="2000" dirty="0">
                <a:latin typeface="Proxima Nova Rg" panose="02000506030000020004" pitchFamily="50" charset="0"/>
              </a:rPr>
              <a:t> conectado a </a:t>
            </a:r>
            <a:r>
              <a:rPr lang="es-NI" sz="2000" dirty="0" err="1">
                <a:latin typeface="Proxima Nova Rg" panose="02000506030000020004" pitchFamily="50" charset="0"/>
              </a:rPr>
              <a:t>Xampp</a:t>
            </a:r>
            <a:r>
              <a:rPr lang="es-NI" sz="2000" dirty="0">
                <a:latin typeface="Proxima Nova Rg" panose="02000506030000020004" pitchFamily="50" charset="0"/>
              </a:rPr>
              <a:t> como servidor SQL.</a:t>
            </a:r>
          </a:p>
        </p:txBody>
      </p:sp>
    </p:spTree>
    <p:extLst>
      <p:ext uri="{BB962C8B-B14F-4D97-AF65-F5344CB8AC3E}">
        <p14:creationId xmlns:p14="http://schemas.microsoft.com/office/powerpoint/2010/main" val="199436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4E799D6-B966-43B6-85DB-5BB3B18F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15" y="1019432"/>
            <a:ext cx="7944522" cy="51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F66276-B2D4-4F6E-8DC1-3B618B75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749" y="1110683"/>
            <a:ext cx="9246801" cy="491204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CD35996-8291-4AB1-8E9B-6CB447FA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476" y="198358"/>
            <a:ext cx="7854462" cy="912325"/>
          </a:xfrm>
        </p:spPr>
        <p:txBody>
          <a:bodyPr/>
          <a:lstStyle/>
          <a:p>
            <a:r>
              <a:rPr lang="es-ES" sz="4000" b="1" kern="0" dirty="0">
                <a:effectLst/>
                <a:latin typeface="+mn-lt"/>
                <a:ea typeface="Times New Roman" panose="02020603050405020304" pitchFamily="18" charset="0"/>
              </a:rPr>
              <a:t>Diseño de Base de Datos:</a:t>
            </a:r>
            <a:endParaRPr lang="es-NI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428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FF1ADC-6337-4F31-AC21-84F8F5411C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49870" y="589085"/>
            <a:ext cx="7447084" cy="6110653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38E531EE-4DF3-491D-8B97-EC4D3C8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192" y="96716"/>
            <a:ext cx="5442439" cy="562707"/>
          </a:xfrm>
        </p:spPr>
        <p:txBody>
          <a:bodyPr/>
          <a:lstStyle/>
          <a:p>
            <a:r>
              <a:rPr lang="es-ES" sz="2800" b="1" kern="0" dirty="0">
                <a:effectLst/>
                <a:latin typeface="+mn-lt"/>
                <a:ea typeface="Times New Roman" panose="02020603050405020304" pitchFamily="18" charset="0"/>
              </a:rPr>
              <a:t>Entidad - Relación:</a:t>
            </a:r>
            <a:endParaRPr lang="es-NI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567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43C44CA-D2EE-4AFD-9D02-F0A09639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330" y="298273"/>
            <a:ext cx="7854462" cy="912325"/>
          </a:xfrm>
        </p:spPr>
        <p:txBody>
          <a:bodyPr/>
          <a:lstStyle/>
          <a:p>
            <a:r>
              <a:rPr lang="es-ES" sz="4000" b="1" kern="0" dirty="0">
                <a:effectLst/>
                <a:latin typeface="+mn-lt"/>
                <a:ea typeface="Times New Roman" panose="02020603050405020304" pitchFamily="18" charset="0"/>
              </a:rPr>
              <a:t>Herramienta de Desarrollo:</a:t>
            </a:r>
            <a:endParaRPr lang="es-NI" sz="4000" dirty="0"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744BCA-C5B8-400A-87E4-2F89A257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38" y="1043545"/>
            <a:ext cx="9810182" cy="5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626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18691</TotalTime>
  <Words>549</Words>
  <Application>Microsoft Office PowerPoint</Application>
  <PresentationFormat>Panorámica</PresentationFormat>
  <Paragraphs>40</Paragraphs>
  <Slides>30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9" baseType="lpstr">
      <vt:lpstr>Proxima Nova Rg</vt:lpstr>
      <vt:lpstr>Consolas</vt:lpstr>
      <vt:lpstr>Arial</vt:lpstr>
      <vt:lpstr>Courier New</vt:lpstr>
      <vt:lpstr>Times New Roman</vt:lpstr>
      <vt:lpstr>ITCOfficinaSerif LT Book</vt:lpstr>
      <vt:lpstr>Calibri</vt:lpstr>
      <vt:lpstr>Symbol</vt:lpstr>
      <vt:lpstr>Tema de Office</vt:lpstr>
      <vt:lpstr>SISTECURCAP Sistema de Registro de Cursos de Capacitación </vt:lpstr>
      <vt:lpstr>Introducción</vt:lpstr>
      <vt:lpstr>Presentación de PowerPoint</vt:lpstr>
      <vt:lpstr>Metodología:</vt:lpstr>
      <vt:lpstr>Presentación de PowerPoint</vt:lpstr>
      <vt:lpstr>Presentación de PowerPoint</vt:lpstr>
      <vt:lpstr>Diseño de Base de Datos:</vt:lpstr>
      <vt:lpstr>Entidad - Relación:</vt:lpstr>
      <vt:lpstr>Herramienta de Desarrollo:</vt:lpstr>
      <vt:lpstr>Formularios:</vt:lpstr>
      <vt:lpstr>Barra de Menú: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Conclusiones:</vt:lpstr>
      <vt:lpstr>Bibliografía: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Fredisacs Garay</dc:creator>
  <cp:lastModifiedBy>SRIVAS</cp:lastModifiedBy>
  <cp:revision>424</cp:revision>
  <dcterms:modified xsi:type="dcterms:W3CDTF">2025-11-21T20:30:39Z</dcterms:modified>
</cp:coreProperties>
</file>